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7" r:id="rId5"/>
    <p:sldId id="277" r:id="rId6"/>
    <p:sldId id="260" r:id="rId7"/>
    <p:sldId id="282" r:id="rId8"/>
    <p:sldId id="289" r:id="rId9"/>
    <p:sldId id="264" r:id="rId10"/>
    <p:sldId id="257" r:id="rId11"/>
    <p:sldId id="291" r:id="rId12"/>
    <p:sldId id="283" r:id="rId13"/>
    <p:sldId id="298" r:id="rId14"/>
    <p:sldId id="296" r:id="rId15"/>
    <p:sldId id="297" r:id="rId16"/>
    <p:sldId id="284" r:id="rId17"/>
    <p:sldId id="285" r:id="rId18"/>
    <p:sldId id="286" r:id="rId19"/>
    <p:sldId id="290" r:id="rId20"/>
    <p:sldId id="288" r:id="rId21"/>
    <p:sldId id="294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20" autoAdjust="0"/>
    <p:restoredTop sz="94703" autoAdjust="0"/>
  </p:normalViewPr>
  <p:slideViewPr>
    <p:cSldViewPr snapToGrid="0">
      <p:cViewPr varScale="1">
        <p:scale>
          <a:sx n="71" d="100"/>
          <a:sy n="71" d="100"/>
        </p:scale>
        <p:origin x="66" y="103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53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495" y="1525303"/>
            <a:ext cx="4379976" cy="3268490"/>
          </a:xfrm>
        </p:spPr>
        <p:txBody>
          <a:bodyPr/>
          <a:lstStyle/>
          <a:p>
            <a:r>
              <a:rPr lang="en-US" dirty="0"/>
              <a:t>How Different Factors Drive Students’ Educational Performance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1"/>
            <a:ext cx="4178808" cy="868550"/>
          </a:xfrm>
        </p:spPr>
        <p:txBody>
          <a:bodyPr/>
          <a:lstStyle/>
          <a:p>
            <a:r>
              <a:rPr lang="en-US" dirty="0"/>
              <a:t>Aaron Winfrey, Corban Doran, Donterrius Daniels, Harsh Patel, Hazel Morris, Julia Cheng, Sidney Henry, and Tiera Nixon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ubtitle 11" descr="subtitle">
            <a:extLst>
              <a:ext uri="{FF2B5EF4-FFF2-40B4-BE49-F238E27FC236}">
                <a16:creationId xmlns:a16="http://schemas.microsoft.com/office/drawing/2014/main" id="{99140D6D-F7F0-4530-99B2-68023FD1034B}"/>
              </a:ext>
            </a:extLst>
          </p:cNvPr>
          <p:cNvSpPr txBox="1">
            <a:spLocks/>
          </p:cNvSpPr>
          <p:nvPr/>
        </p:nvSpPr>
        <p:spPr>
          <a:xfrm>
            <a:off x="7660078" y="1349915"/>
            <a:ext cx="2057749" cy="350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>
                <a:solidFill>
                  <a:srgbClr val="B2606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GT DSA – Project 1</a:t>
            </a:r>
          </a:p>
        </p:txBody>
      </p: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#2 VISUALIZATIONS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/>
        </p:nvGraphicFramePr>
        <p:xfrm>
          <a:off x="633186" y="1512416"/>
          <a:ext cx="10949215" cy="382074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89843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3057165699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832443924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078784030"/>
                    </a:ext>
                  </a:extLst>
                </a:gridCol>
              </a:tblGrid>
              <a:tr h="545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Title1</a:t>
                      </a:r>
                      <a:endParaRPr lang="en-GB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Title2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Title3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Title4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Title5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12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#3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Does extra schooling or preparation matter more or less than family factors? (parent's cohabitation status, family educational support, quality of family relationships). Also related: is extra work (more classes, study time) enough to overcome familial challenges?</a:t>
            </a:r>
            <a:endParaRPr lang="en-US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Elaborate on the questions you asked, describing what kinds of data you needed to answer them, and where you found it.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ADBAC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DBAC7"/>
                </a:solidFill>
                <a:latin typeface="-apple-system"/>
              </a:rPr>
              <a:t>The effect of length of study time on grades.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01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#3 VISUALIZATIONS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/>
        </p:nvGraphicFramePr>
        <p:xfrm>
          <a:off x="633186" y="1512416"/>
          <a:ext cx="10949215" cy="382074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89843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3057165699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832443924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078784030"/>
                    </a:ext>
                  </a:extLst>
                </a:gridCol>
              </a:tblGrid>
              <a:tr h="545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Title1</a:t>
                      </a:r>
                      <a:endParaRPr lang="en-GB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Title2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Title3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Title4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Title5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56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CLEANUP, EXPLORATION,  AND ANALYSIS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Describe the exploration and cleanup process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insights you had while exploring the data that you didn't anticipate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any problems that arose after exploring the data, and how you resolved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Present and discuss interesting figures developed during exploration, ideally with the help of </a:t>
            </a:r>
            <a:r>
              <a:rPr lang="en-US" b="0" i="0" dirty="0" err="1">
                <a:solidFill>
                  <a:srgbClr val="ADBAC7"/>
                </a:solidFill>
                <a:effectLst/>
                <a:latin typeface="-apple-system"/>
              </a:rPr>
              <a:t>Jupyter</a:t>
            </a: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 Notebook</a:t>
            </a:r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the steps you took to analyze the data and answer each question you asked in your proposal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Present and discuss interesting figures developed during analysis, ideally with the help of </a:t>
            </a:r>
            <a:r>
              <a:rPr lang="en-US" b="0" i="0" dirty="0" err="1">
                <a:solidFill>
                  <a:srgbClr val="ADBAC7"/>
                </a:solidFill>
                <a:effectLst/>
                <a:latin typeface="-apple-system"/>
              </a:rPr>
              <a:t>Jupyter</a:t>
            </a: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 Notebook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0" name="Content Placeholder 79" descr="Open Book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  <a:p>
            <a:r>
              <a:rPr lang="en-US" dirty="0"/>
              <a:t>Pellentesque habitant morbi tristique senectus et netus et malesuada fames ac turpis egestas. Proin pharetra nonummy pede.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ELIT.10 </a:t>
            </a:r>
          </a:p>
        </p:txBody>
      </p:sp>
      <p:pic>
        <p:nvPicPr>
          <p:cNvPr id="27" name="Content Placeholder 79" descr="Open Book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sp>
        <p:nvSpPr>
          <p:cNvPr id="16" name="Text Placeholder 15" descr="slide content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boy in front of library stacks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4373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 MORTEM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4593265"/>
            <a:ext cx="5005614" cy="145968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any difficulties that arose, and how you dealt with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Discuss any additional questions that came up, but which you didn't have time to answer: What would you research next, if you had two more weeks?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LOREM IPSUM DOLOR SIT AMET, CONSECTETUER ADIPISCING ELIT.15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Picture Placeholder 4" descr="group of students at graduation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6879301" cy="879928"/>
          </a:xfrm>
        </p:spPr>
        <p:txBody>
          <a:bodyPr/>
          <a:lstStyle/>
          <a:p>
            <a:r>
              <a:rPr lang="en-US" b="0" dirty="0"/>
              <a:t>THANK YOU. QUESTIONS?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0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ELIT2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AMET3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AMET4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/>
          <a:lstStyle/>
          <a:p>
            <a:r>
              <a:rPr lang="en-US" dirty="0"/>
              <a:t>Lorem ipsum dolor sit amet, consectetuer adipiscing elit Lorem ipsum dolor sit amet, consectetuer adipiscing elit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girl with headphones, backpack, and stack of binders/books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5548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 AND SUMMARY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4636307"/>
            <a:ext cx="5005614" cy="141664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Define the core message or hypothesis of your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Describe the questions you asked, and </a:t>
            </a:r>
            <a:r>
              <a:rPr lang="en-US" b="0" i="1" dirty="0">
                <a:solidFill>
                  <a:srgbClr val="ADBAC7"/>
                </a:solidFill>
                <a:effectLst/>
                <a:latin typeface="-apple-system"/>
              </a:rPr>
              <a:t>why</a:t>
            </a: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 you asked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Describe whether you were able to answer these questions to your satisfaction, and briefly summarize your findings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QUESTIONS…</a:t>
            </a:r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Does the parents' level of education have an effect on the likeliness for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students to take extra preparations? Does this affect student grades?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Does extra schooling (attended nursery school, extra paid classes, extra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educational support, weekly study time) lead to better student grades?</a:t>
            </a:r>
            <a:endParaRPr lang="en-US" dirty="0"/>
          </a:p>
        </p:txBody>
      </p: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Trouble at </a:t>
            </a:r>
            <a:r>
              <a:rPr lang="en-US" dirty="0">
                <a:latin typeface="Arial" panose="020B0604020202020204" pitchFamily="34" charset="0"/>
              </a:rPr>
              <a:t>H</a:t>
            </a:r>
            <a:r>
              <a:rPr lang="en-US" b="0" i="0" dirty="0">
                <a:effectLst/>
                <a:latin typeface="Arial" panose="020B0604020202020204" pitchFamily="34" charset="0"/>
              </a:rPr>
              <a:t>ome?: is family life (family educational support, quality of family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relationships) correlated to risk factors? (we would have to establish risk </a:t>
            </a:r>
            <a:r>
              <a:rPr lang="en-US" dirty="0">
                <a:latin typeface="Arial" panose="020B0604020202020204" pitchFamily="34" charset="0"/>
              </a:rPr>
              <a:t>+</a:t>
            </a:r>
            <a:r>
              <a:rPr lang="en-US" b="0" i="0" dirty="0">
                <a:effectLst/>
                <a:latin typeface="Arial" panose="020B0604020202020204" pitchFamily="34" charset="0"/>
              </a:rPr>
              <a:t>factors: absences, drinking, past failures) Potential root cause for student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grades?</a:t>
            </a:r>
            <a:endParaRPr lang="en-US" dirty="0"/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Does extra schooling or preparation matter more or less than family factors?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(parent's cohabitation status, family educational support, quality of family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relationships). Also related: is extra work (more classes, study time) enough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to overcome familial challenges?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#1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Does the parents' level of education influence the likeliness for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students to take extra preparations? Does this affect student grades?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Does extra schooling (attended nursery school, extra paid classes, extra educational support, weekly study time) lead to better student grades?</a:t>
            </a:r>
            <a:endParaRPr lang="en-US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Elaborate on the questions you asked, describing what kinds of data you needed to answer them, and where you found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Amount of class</a:t>
            </a:r>
            <a:r>
              <a:rPr lang="en-US" dirty="0">
                <a:solidFill>
                  <a:srgbClr val="ADBAC7"/>
                </a:solidFill>
                <a:latin typeface="-apple-system"/>
              </a:rPr>
              <a:t>ed failed by parent cohabitation status.</a:t>
            </a:r>
            <a:endParaRPr lang="en-US" b="0" i="0" dirty="0">
              <a:solidFill>
                <a:srgbClr val="ADBAC7"/>
              </a:solidFill>
              <a:effectLst/>
              <a:latin typeface="-apple-syste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#1 VISUALIZATIONS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E699F-B5C4-414C-A6A4-6E9C495A0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23"/>
          <a:stretch/>
        </p:blipFill>
        <p:spPr>
          <a:xfrm>
            <a:off x="235771" y="2084294"/>
            <a:ext cx="5669280" cy="3393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1B54B-4EAD-4458-B04C-07D6CB46A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23"/>
          <a:stretch/>
        </p:blipFill>
        <p:spPr>
          <a:xfrm>
            <a:off x="6041118" y="2084294"/>
            <a:ext cx="5669280" cy="33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#2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Trouble at </a:t>
            </a:r>
            <a:r>
              <a:rPr lang="en-US" dirty="0">
                <a:latin typeface="Arial" panose="020B0604020202020204" pitchFamily="34" charset="0"/>
              </a:rPr>
              <a:t>H</a:t>
            </a:r>
            <a:r>
              <a:rPr lang="en-US" b="0" i="0" dirty="0">
                <a:effectLst/>
                <a:latin typeface="Arial" panose="020B0604020202020204" pitchFamily="34" charset="0"/>
              </a:rPr>
              <a:t>ome: is family life (family educational support, quality of family relationships) correlated to risk factors? (we would have to establish risk factors: absences, drinking, past failures) Potential root cause for student grades?</a:t>
            </a:r>
            <a:endParaRPr lang="en-US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Elaborate on the questions you asked, describing what kinds of data you needed to answer them, and where you found it.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ADBAC7"/>
              </a:solidFill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ADBAC7"/>
                </a:solidFill>
                <a:effectLst/>
                <a:latin typeface="-apple-system"/>
              </a:rPr>
              <a:t>The effect of internet access on grades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575C36-314A-42CB-9114-6E0CE4AB27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109</TotalTime>
  <Words>1095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Corbel</vt:lpstr>
      <vt:lpstr>Office Theme</vt:lpstr>
      <vt:lpstr>How Different Factors Drive Students’ Educational Performance</vt:lpstr>
      <vt:lpstr>LOREM IPSUM DOLOR SIT AMET, CONSECTETUER ADIPISCING ELIT2</vt:lpstr>
      <vt:lpstr>LOREM IPSUM DOLOR SIT AMET3</vt:lpstr>
      <vt:lpstr>LOREM IPSUM DOLOR SIT AMET4</vt:lpstr>
      <vt:lpstr>MOTIVATION AND SUMMARY</vt:lpstr>
      <vt:lpstr>QUESTIONS…</vt:lpstr>
      <vt:lpstr>Question #1</vt:lpstr>
      <vt:lpstr>QUESTION #1 VISUALIZATIONS</vt:lpstr>
      <vt:lpstr>Question #2</vt:lpstr>
      <vt:lpstr>QUESTION #2 VISUALIZATIONS</vt:lpstr>
      <vt:lpstr>Question #3</vt:lpstr>
      <vt:lpstr>QUESTION #3 VISUALIZATIONS</vt:lpstr>
      <vt:lpstr>CLEANUP, EXPLORATION,  AND ANALYSIS</vt:lpstr>
      <vt:lpstr>DISCUSSION</vt:lpstr>
      <vt:lpstr>LOREM IPSUM DOLOR SIT AMET, CONSECTETUER ADIPISCING ELIT.10 </vt:lpstr>
      <vt:lpstr>POST MORTEM</vt:lpstr>
      <vt:lpstr>LOREM IPSUM DOLOR SIT AMET, CONSECTETUER ADIPISCING ELIT.15 </vt:lpstr>
      <vt:lpstr>LOREM IPSUM DOLOR SIT AMET, CONSECTETUER ADIPISCING ELIT. </vt:lpstr>
      <vt:lpstr>THANK YOU.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Different Factors Drive Students’ Educational Performance</dc:title>
  <dc:creator>Tiera Nixon</dc:creator>
  <cp:lastModifiedBy>Tiera Nixon</cp:lastModifiedBy>
  <cp:revision>1</cp:revision>
  <dcterms:created xsi:type="dcterms:W3CDTF">2021-10-28T22:53:17Z</dcterms:created>
  <dcterms:modified xsi:type="dcterms:W3CDTF">2021-10-29T00:43:17Z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